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10"/>
  </p:notesMasterIdLst>
  <p:sldIdLst>
    <p:sldId id="256" r:id="rId2"/>
    <p:sldId id="262" r:id="rId3"/>
    <p:sldId id="259" r:id="rId4"/>
    <p:sldId id="258" r:id="rId5"/>
    <p:sldId id="257" r:id="rId6"/>
    <p:sldId id="265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6"/>
  </p:normalViewPr>
  <p:slideViewPr>
    <p:cSldViewPr snapToGrid="0">
      <p:cViewPr varScale="1">
        <p:scale>
          <a:sx n="76" d="100"/>
          <a:sy n="76" d="100"/>
        </p:scale>
        <p:origin x="21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hanicelewis/Downloads/Dashboar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hanicelewis/Downloads/Dashboar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hanicelewis/Downloads/Dashboar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hanicelewis/Downloads/Dashboar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shanicelewis\Documents\Data%20Analyst\Forecast%20Sale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hanicelewis/Documents/Data%20Analyst/Liberty%20Store%20Project%20-%20Product%20Association%20Exercise%20(2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hanicelewis/Documents/Data%20Analyst/Cluster.xlsx" TargetMode="Externa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rgbClr val="00B050"/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rgbClr val="00B050"/>
                </a:solidFill>
              </a:rPr>
              <a:t>Price of Products For</a:t>
            </a:r>
            <a:r>
              <a:rPr lang="en-US" baseline="0" dirty="0">
                <a:solidFill>
                  <a:srgbClr val="00B050"/>
                </a:solidFill>
              </a:rPr>
              <a:t> August 2022</a:t>
            </a:r>
            <a:endParaRPr lang="en-US" dirty="0">
              <a:solidFill>
                <a:srgbClr val="00B050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rgbClr val="00B050"/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Price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numFmt formatCode="&quot;$&quot;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Sheet1!$B$2:$B$11</c:f>
              <c:strCache>
                <c:ptCount val="10"/>
                <c:pt idx="0">
                  <c:v>Milk</c:v>
                </c:pt>
                <c:pt idx="1">
                  <c:v>Yogurt</c:v>
                </c:pt>
                <c:pt idx="2">
                  <c:v>Butter</c:v>
                </c:pt>
                <c:pt idx="3">
                  <c:v>Cheese</c:v>
                </c:pt>
                <c:pt idx="4">
                  <c:v>Sour Cream</c:v>
                </c:pt>
                <c:pt idx="5">
                  <c:v>Cottage Cheese</c:v>
                </c:pt>
                <c:pt idx="6">
                  <c:v>Bacon</c:v>
                </c:pt>
                <c:pt idx="7">
                  <c:v>Breakfast Sausage</c:v>
                </c:pt>
                <c:pt idx="8">
                  <c:v>Chorizo</c:v>
                </c:pt>
                <c:pt idx="9">
                  <c:v>Chicken</c:v>
                </c:pt>
              </c:strCache>
            </c:strRef>
          </c:cat>
          <c:val>
            <c:numRef>
              <c:f>Sheet1!$C$2:$C$11</c:f>
              <c:numCache>
                <c:formatCode>_(* #,##0.00_);_(* \(#,##0.00\);_(* "-"??_);_(@_)</c:formatCode>
                <c:ptCount val="10"/>
                <c:pt idx="0">
                  <c:v>2.67</c:v>
                </c:pt>
                <c:pt idx="1">
                  <c:v>5.07</c:v>
                </c:pt>
                <c:pt idx="2">
                  <c:v>3.44</c:v>
                </c:pt>
                <c:pt idx="3">
                  <c:v>3.48</c:v>
                </c:pt>
                <c:pt idx="4">
                  <c:v>2.1</c:v>
                </c:pt>
                <c:pt idx="5">
                  <c:v>1.99</c:v>
                </c:pt>
                <c:pt idx="6">
                  <c:v>6.78</c:v>
                </c:pt>
                <c:pt idx="7">
                  <c:v>3.2</c:v>
                </c:pt>
                <c:pt idx="8">
                  <c:v>3.4</c:v>
                </c:pt>
                <c:pt idx="9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2D-B94A-B3A7-076E8CD4B9D2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58677599"/>
        <c:axId val="54010751"/>
      </c:barChart>
      <c:catAx>
        <c:axId val="5867759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>
                    <a:solidFill>
                      <a:srgbClr val="00B050"/>
                    </a:solidFill>
                  </a:rPr>
                  <a:t>Products Sold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rgbClr val="00B05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010751"/>
        <c:crosses val="autoZero"/>
        <c:auto val="1"/>
        <c:lblAlgn val="ctr"/>
        <c:lblOffset val="100"/>
        <c:noMultiLvlLbl val="0"/>
      </c:catAx>
      <c:valAx>
        <c:axId val="54010751"/>
        <c:scaling>
          <c:orientation val="minMax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50" dirty="0">
                    <a:solidFill>
                      <a:srgbClr val="00B050"/>
                    </a:solidFill>
                  </a:rPr>
                  <a:t>Price by the Dollar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1" i="0" u="none" strike="noStrike" kern="1200" baseline="0">
                  <a:solidFill>
                    <a:srgbClr val="00B05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.00_);_(* \(#,##0.00\);_(* &quot;-&quot;??_);_(@_)" sourceLinked="1"/>
        <c:majorTickMark val="none"/>
        <c:minorTickMark val="none"/>
        <c:tickLblPos val="nextTo"/>
        <c:crossAx val="586775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accent2"/>
                </a:solidFill>
              </a:rPr>
              <a:t>Revenue per Product FOR</a:t>
            </a:r>
            <a:r>
              <a:rPr lang="en-US" baseline="0" dirty="0">
                <a:solidFill>
                  <a:schemeClr val="accent2"/>
                </a:solidFill>
              </a:rPr>
              <a:t> JULY 2022</a:t>
            </a:r>
            <a:endParaRPr lang="en-US" dirty="0">
              <a:solidFill>
                <a:schemeClr val="accent2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Sheet1!$F$1</c:f>
              <c:strCache>
                <c:ptCount val="1"/>
                <c:pt idx="0">
                  <c:v>Revenue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857C-F14C-B965-9180F62CF2E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857C-F14C-B965-9180F62CF2E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857C-F14C-B965-9180F62CF2E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857C-F14C-B965-9180F62CF2E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9-857C-F14C-B965-9180F62CF2E9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B-857C-F14C-B965-9180F62CF2E9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D-857C-F14C-B965-9180F62CF2E9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F-857C-F14C-B965-9180F62CF2E9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1-857C-F14C-B965-9180F62CF2E9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3-857C-F14C-B965-9180F62CF2E9}"/>
              </c:ext>
            </c:extLst>
          </c:dPt>
          <c:dLbls>
            <c:dLbl>
              <c:idx val="0"/>
              <c:numFmt formatCode="&quot;$&quot;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857C-F14C-B965-9180F62CF2E9}"/>
                </c:ext>
              </c:extLst>
            </c:dLbl>
            <c:dLbl>
              <c:idx val="1"/>
              <c:numFmt formatCode="&quot;$&quot;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857C-F14C-B965-9180F62CF2E9}"/>
                </c:ext>
              </c:extLst>
            </c:dLbl>
            <c:dLbl>
              <c:idx val="2"/>
              <c:numFmt formatCode="&quot;$&quot;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857C-F14C-B965-9180F62CF2E9}"/>
                </c:ext>
              </c:extLst>
            </c:dLbl>
            <c:dLbl>
              <c:idx val="3"/>
              <c:numFmt formatCode="&quot;$&quot;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857C-F14C-B965-9180F62CF2E9}"/>
                </c:ext>
              </c:extLst>
            </c:dLbl>
            <c:dLbl>
              <c:idx val="4"/>
              <c:numFmt formatCode="&quot;$&quot;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857C-F14C-B965-9180F62CF2E9}"/>
                </c:ext>
              </c:extLst>
            </c:dLbl>
            <c:dLbl>
              <c:idx val="5"/>
              <c:numFmt formatCode="&quot;$&quot;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B-857C-F14C-B965-9180F62CF2E9}"/>
                </c:ext>
              </c:extLst>
            </c:dLbl>
            <c:dLbl>
              <c:idx val="6"/>
              <c:numFmt formatCode="&quot;$&quot;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D-857C-F14C-B965-9180F62CF2E9}"/>
                </c:ext>
              </c:extLst>
            </c:dLbl>
            <c:dLbl>
              <c:idx val="7"/>
              <c:numFmt formatCode="&quot;$&quot;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F-857C-F14C-B965-9180F62CF2E9}"/>
                </c:ext>
              </c:extLst>
            </c:dLbl>
            <c:dLbl>
              <c:idx val="8"/>
              <c:numFmt formatCode="&quot;$&quot;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1-857C-F14C-B965-9180F62CF2E9}"/>
                </c:ext>
              </c:extLst>
            </c:dLbl>
            <c:dLbl>
              <c:idx val="9"/>
              <c:numFmt formatCode="&quot;$&quot;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13-857C-F14C-B965-9180F62CF2E9}"/>
                </c:ext>
              </c:extLst>
            </c:dLbl>
            <c:numFmt formatCode="&quot;$&quot;#,##0.00" sourceLinked="0"/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Sheet1!$B$2:$B$11</c:f>
              <c:strCache>
                <c:ptCount val="10"/>
                <c:pt idx="0">
                  <c:v>Milk</c:v>
                </c:pt>
                <c:pt idx="1">
                  <c:v>Yogurt</c:v>
                </c:pt>
                <c:pt idx="2">
                  <c:v>Butter</c:v>
                </c:pt>
                <c:pt idx="3">
                  <c:v>Cheese</c:v>
                </c:pt>
                <c:pt idx="4">
                  <c:v>Sour Cream</c:v>
                </c:pt>
                <c:pt idx="5">
                  <c:v>Cottage Cheese</c:v>
                </c:pt>
                <c:pt idx="6">
                  <c:v>Bacon</c:v>
                </c:pt>
                <c:pt idx="7">
                  <c:v>Breakfast Sausage</c:v>
                </c:pt>
                <c:pt idx="8">
                  <c:v>Chorizo</c:v>
                </c:pt>
                <c:pt idx="9">
                  <c:v>Chicken</c:v>
                </c:pt>
              </c:strCache>
            </c:strRef>
          </c:cat>
          <c:val>
            <c:numRef>
              <c:f>Sheet1!$F$2:$F$11</c:f>
              <c:numCache>
                <c:formatCode>_(* #,##0.00_);_(* \(#,##0.00\);_(* "-"??_);_(@_)</c:formatCode>
                <c:ptCount val="10"/>
                <c:pt idx="0">
                  <c:v>3705.96</c:v>
                </c:pt>
                <c:pt idx="1">
                  <c:v>24026.73</c:v>
                </c:pt>
                <c:pt idx="2">
                  <c:v>14358.56</c:v>
                </c:pt>
                <c:pt idx="3">
                  <c:v>8160.6</c:v>
                </c:pt>
                <c:pt idx="4">
                  <c:v>9937.2000000000007</c:v>
                </c:pt>
                <c:pt idx="5">
                  <c:v>8694.31</c:v>
                </c:pt>
                <c:pt idx="6">
                  <c:v>11783.640000000001</c:v>
                </c:pt>
                <c:pt idx="7">
                  <c:v>8425.6</c:v>
                </c:pt>
                <c:pt idx="8">
                  <c:v>15745.4</c:v>
                </c:pt>
                <c:pt idx="9">
                  <c:v>14203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857C-F14C-B965-9180F62CF2E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Revenue per Month in 2021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Sheet1!$G$1</c:f>
              <c:strCache>
                <c:ptCount val="1"/>
                <c:pt idx="0">
                  <c:v>Revenue per Month</c:v>
                </c:pt>
              </c:strCache>
            </c:strRef>
          </c:tx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2"/>
              </a:outerShdw>
            </a:effectLst>
          </c:spPr>
          <c:marker>
            <c:symbol val="none"/>
          </c:marker>
          <c:val>
            <c:numRef>
              <c:f>Sheet1!$G$2:$G$13</c:f>
              <c:numCache>
                <c:formatCode>"$"#,##0</c:formatCode>
                <c:ptCount val="12"/>
                <c:pt idx="0">
                  <c:v>1370047.5499999996</c:v>
                </c:pt>
                <c:pt idx="1">
                  <c:v>1307072.2700000003</c:v>
                </c:pt>
                <c:pt idx="2">
                  <c:v>1377139.77</c:v>
                </c:pt>
                <c:pt idx="3">
                  <c:v>1321334.7</c:v>
                </c:pt>
                <c:pt idx="4">
                  <c:v>1321326.4699999997</c:v>
                </c:pt>
                <c:pt idx="5">
                  <c:v>2674463.6799999997</c:v>
                </c:pt>
                <c:pt idx="6">
                  <c:v>1263930.4999999998</c:v>
                </c:pt>
                <c:pt idx="7">
                  <c:v>1378048.7699999996</c:v>
                </c:pt>
                <c:pt idx="8">
                  <c:v>1240838.9200000004</c:v>
                </c:pt>
                <c:pt idx="9">
                  <c:v>1366232.0399999998</c:v>
                </c:pt>
                <c:pt idx="10">
                  <c:v>1304819.2199999997</c:v>
                </c:pt>
                <c:pt idx="11">
                  <c:v>1284939.8999999999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A69-E140-9A56-6E2FE4532921}"/>
            </c:ext>
          </c:extLst>
        </c:ser>
        <c:dLbls>
          <c:dLblPos val="l"/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3469791"/>
        <c:axId val="123013551"/>
      </c:lineChart>
      <c:catAx>
        <c:axId val="12346979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60000"/>
                  <a:lumOff val="4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Month of the 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013551"/>
        <c:crosses val="autoZero"/>
        <c:auto val="1"/>
        <c:lblAlgn val="ctr"/>
        <c:lblOffset val="100"/>
        <c:noMultiLvlLbl val="0"/>
      </c:catAx>
      <c:valAx>
        <c:axId val="123013551"/>
        <c:scaling>
          <c:orientation val="minMax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Millions of Dollars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" sourceLinked="1"/>
        <c:majorTickMark val="none"/>
        <c:minorTickMark val="none"/>
        <c:tickLblPos val="nextTo"/>
        <c:crossAx val="123469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2"/>
    </a:solidFill>
    <a:ln w="9525" cap="flat" cmpd="sng" algn="ctr">
      <a:solidFill>
        <a:schemeClr val="accent2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cap="all" spc="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pPr>
            <a:r>
              <a:rPr lang="en-US" sz="1800">
                <a:solidFill>
                  <a:schemeClr val="accent2"/>
                </a:solidFill>
              </a:rPr>
              <a:t>Total protein sales in 2021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cap="all" spc="0" baseline="0">
              <a:solidFill>
                <a:schemeClr val="accent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spPr>
            <a:ln w="19050" cap="rnd" cmpd="sng" algn="ctr">
              <a:solidFill>
                <a:schemeClr val="accent2"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Sheet1!$I$1:$L$1</c:f>
              <c:strCache>
                <c:ptCount val="4"/>
                <c:pt idx="0">
                  <c:v>Steak</c:v>
                </c:pt>
                <c:pt idx="1">
                  <c:v>Chicken</c:v>
                </c:pt>
                <c:pt idx="2">
                  <c:v>Pork Chops</c:v>
                </c:pt>
                <c:pt idx="3">
                  <c:v>Salmon</c:v>
                </c:pt>
              </c:strCache>
            </c:strRef>
          </c:cat>
          <c:val>
            <c:numRef>
              <c:f>Sheet1!$I$2:$L$2</c:f>
              <c:numCache>
                <c:formatCode>_("$"* #,##0_);_("$"* \(#,##0\);_("$"* "-"??_);_(@_)</c:formatCode>
                <c:ptCount val="4"/>
                <c:pt idx="0">
                  <c:v>2229096</c:v>
                </c:pt>
                <c:pt idx="1">
                  <c:v>1296673</c:v>
                </c:pt>
                <c:pt idx="2">
                  <c:v>935710</c:v>
                </c:pt>
                <c:pt idx="3">
                  <c:v>1152582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72A-0148-8C36-FB558461ADA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805985183"/>
        <c:axId val="804198751"/>
      </c:lineChart>
      <c:catAx>
        <c:axId val="805985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4198751"/>
        <c:crosses val="autoZero"/>
        <c:auto val="1"/>
        <c:lblAlgn val="ctr"/>
        <c:lblOffset val="100"/>
        <c:noMultiLvlLbl val="0"/>
      </c:catAx>
      <c:valAx>
        <c:axId val="804198751"/>
        <c:scaling>
          <c:orientation val="minMax"/>
        </c:scaling>
        <c:delete val="1"/>
        <c:axPos val="l"/>
        <c:numFmt formatCode="_(&quot;$&quot;* #,##0_);_(&quot;$&quot;* \(#,##0\);_(&quot;$&quot;* &quot;-&quot;??_);_(@_)" sourceLinked="1"/>
        <c:majorTickMark val="none"/>
        <c:minorTickMark val="none"/>
        <c:tickLblPos val="nextTo"/>
        <c:crossAx val="8059851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 dirty="0">
                <a:solidFill>
                  <a:schemeClr val="accent2"/>
                </a:solidFill>
              </a:rPr>
              <a:t>Forecast sales per year</a:t>
            </a:r>
          </a:p>
        </c:rich>
      </c:tx>
      <c:layout>
        <c:manualLayout>
          <c:xMode val="edge"/>
          <c:yMode val="edge"/>
          <c:x val="0.22650081783255357"/>
          <c:y val="3.2782790029181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Sheet1!$F$1</c:f>
              <c:strCache>
                <c:ptCount val="1"/>
                <c:pt idx="0">
                  <c:v>Revenue ($M)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Sheet1!$F$2:$F$14</c:f>
              <c:numCache>
                <c:formatCode>_(* #,##0_);_(* \(#,##0\);_(* "-"??_);_(@_)</c:formatCode>
                <c:ptCount val="13"/>
                <c:pt idx="0">
                  <c:v>2000</c:v>
                </c:pt>
                <c:pt idx="1">
                  <c:v>2400</c:v>
                </c:pt>
                <c:pt idx="2">
                  <c:v>2700</c:v>
                </c:pt>
                <c:pt idx="3">
                  <c:v>2900</c:v>
                </c:pt>
                <c:pt idx="4">
                  <c:v>3200</c:v>
                </c:pt>
                <c:pt idx="5">
                  <c:v>3500</c:v>
                </c:pt>
                <c:pt idx="6">
                  <c:v>4000</c:v>
                </c:pt>
                <c:pt idx="7">
                  <c:v>4200</c:v>
                </c:pt>
                <c:pt idx="8">
                  <c:v>4500</c:v>
                </c:pt>
                <c:pt idx="9">
                  <c:v>4700</c:v>
                </c:pt>
                <c:pt idx="10">
                  <c:v>4900</c:v>
                </c:pt>
                <c:pt idx="11">
                  <c:v>5000</c:v>
                </c:pt>
                <c:pt idx="12">
                  <c:v>3702.4638756359573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002-4C49-9B07-51E5B5FAA5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18975791"/>
        <c:axId val="518662879"/>
      </c:lineChart>
      <c:catAx>
        <c:axId val="51897579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>
                    <a:solidFill>
                      <a:schemeClr val="accent2"/>
                    </a:solidFill>
                  </a:rPr>
                  <a:t>YEAR</a:t>
                </a:r>
              </a:p>
            </c:rich>
          </c:tx>
          <c:layout>
            <c:manualLayout>
              <c:xMode val="edge"/>
              <c:yMode val="edge"/>
              <c:x val="0.45139362787984832"/>
              <c:y val="0.9472690254087632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8662879"/>
        <c:crosses val="autoZero"/>
        <c:auto val="1"/>
        <c:lblAlgn val="ctr"/>
        <c:lblOffset val="100"/>
        <c:noMultiLvlLbl val="0"/>
      </c:catAx>
      <c:valAx>
        <c:axId val="518662879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accent2"/>
                    </a:solidFill>
                  </a:rPr>
                  <a:t>Millions of Dollars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89757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accent6"/>
                </a:solidFill>
              </a:rPr>
              <a:t>Customers who bought Steak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Sheet1!$F$1:$I$1</c:f>
              <c:strCache>
                <c:ptCount val="4"/>
                <c:pt idx="0">
                  <c:v>Steak, Coffee Beans</c:v>
                </c:pt>
                <c:pt idx="1">
                  <c:v>Steak, Greek Yogurt</c:v>
                </c:pt>
                <c:pt idx="2">
                  <c:v>Steak, Red Wine</c:v>
                </c:pt>
                <c:pt idx="3">
                  <c:v>Steak, Dark Chocolate</c:v>
                </c:pt>
              </c:strCache>
            </c:strRef>
          </c:cat>
          <c:val>
            <c:numRef>
              <c:f>Sheet1!$F$14:$I$14</c:f>
              <c:numCache>
                <c:formatCode>General</c:formatCode>
                <c:ptCount val="4"/>
                <c:pt idx="0">
                  <c:v>3</c:v>
                </c:pt>
                <c:pt idx="1">
                  <c:v>5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61-574C-97FC-AA776ABE61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519599775"/>
        <c:axId val="403969519"/>
      </c:barChart>
      <c:catAx>
        <c:axId val="51959977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>
                    <a:solidFill>
                      <a:schemeClr val="accent6"/>
                    </a:solidFill>
                  </a:rPr>
                  <a:t>Products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3969519"/>
        <c:crosses val="autoZero"/>
        <c:auto val="1"/>
        <c:lblAlgn val="ctr"/>
        <c:lblOffset val="100"/>
        <c:noMultiLvlLbl val="0"/>
      </c:catAx>
      <c:valAx>
        <c:axId val="40396951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>
                    <a:solidFill>
                      <a:schemeClr val="accent6"/>
                    </a:solidFill>
                  </a:rPr>
                  <a:t># of times a Customer bought the products together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5997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Customers Income and Amount Spent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Sheet1!$D$1</c:f>
              <c:strCache>
                <c:ptCount val="1"/>
                <c:pt idx="0">
                  <c:v>Income ($ 000)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dist="25400" dir="2700000" algn="tl" rotWithShape="0">
                <a:schemeClr val="accent6"/>
              </a:outerShdw>
            </a:effectLst>
          </c:spPr>
          <c:marker>
            <c:symbol val="circle"/>
            <c:size val="6"/>
            <c:spPr>
              <a:solidFill>
                <a:schemeClr val="accent6"/>
              </a:solidFill>
              <a:ln w="22225">
                <a:solidFill>
                  <a:schemeClr val="lt1"/>
                </a:solidFill>
                <a:round/>
              </a:ln>
              <a:effectLst/>
            </c:spPr>
          </c:marker>
          <c:xVal>
            <c:numRef>
              <c:f>Sheet1!$C$2:$C$13</c:f>
              <c:numCache>
                <c:formatCode>General</c:formatCode>
                <c:ptCount val="12"/>
                <c:pt idx="0">
                  <c:v>450</c:v>
                </c:pt>
                <c:pt idx="1">
                  <c:v>800</c:v>
                </c:pt>
                <c:pt idx="2">
                  <c:v>900</c:v>
                </c:pt>
                <c:pt idx="3">
                  <c:v>50</c:v>
                </c:pt>
                <c:pt idx="4">
                  <c:v>900</c:v>
                </c:pt>
                <c:pt idx="5">
                  <c:v>200</c:v>
                </c:pt>
                <c:pt idx="6">
                  <c:v>500</c:v>
                </c:pt>
                <c:pt idx="7">
                  <c:v>300</c:v>
                </c:pt>
                <c:pt idx="8">
                  <c:v>250</c:v>
                </c:pt>
                <c:pt idx="9">
                  <c:v>1000</c:v>
                </c:pt>
                <c:pt idx="10">
                  <c:v>30</c:v>
                </c:pt>
                <c:pt idx="11">
                  <c:v>700</c:v>
                </c:pt>
              </c:numCache>
            </c:numRef>
          </c:xVal>
          <c:yVal>
            <c:numRef>
              <c:f>Sheet1!$D$2:$D$13</c:f>
              <c:numCache>
                <c:formatCode>General</c:formatCode>
                <c:ptCount val="12"/>
                <c:pt idx="0">
                  <c:v>90</c:v>
                </c:pt>
                <c:pt idx="1">
                  <c:v>82</c:v>
                </c:pt>
                <c:pt idx="2">
                  <c:v>77</c:v>
                </c:pt>
                <c:pt idx="3">
                  <c:v>30</c:v>
                </c:pt>
                <c:pt idx="4">
                  <c:v>60</c:v>
                </c:pt>
                <c:pt idx="5">
                  <c:v>45</c:v>
                </c:pt>
                <c:pt idx="6">
                  <c:v>82</c:v>
                </c:pt>
                <c:pt idx="7">
                  <c:v>22</c:v>
                </c:pt>
                <c:pt idx="8">
                  <c:v>90</c:v>
                </c:pt>
                <c:pt idx="9">
                  <c:v>80</c:v>
                </c:pt>
                <c:pt idx="10">
                  <c:v>60</c:v>
                </c:pt>
                <c:pt idx="11">
                  <c:v>80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6D9-884D-81C3-14C2D8E1B3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5955647"/>
        <c:axId val="406183647"/>
      </c:scatterChart>
      <c:valAx>
        <c:axId val="40595564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Total of Purchases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alpha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183647"/>
        <c:crosses val="autoZero"/>
        <c:crossBetween val="midCat"/>
      </c:valAx>
      <c:valAx>
        <c:axId val="406183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Income  in Thousands</a:t>
                </a:r>
              </a:p>
              <a:p>
                <a:pPr>
                  <a:defRPr/>
                </a:pP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59556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/>
    </a:solidFill>
    <a:ln w="9525" cap="flat" cmpd="sng" algn="ctr">
      <a:solidFill>
        <a:schemeClr val="accent6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5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defRPr sz="900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900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lumMod val="20000"/>
          <a:lumOff val="8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lumMod val="20000"/>
          <a:lumOff val="80000"/>
        </a:schemeClr>
      </a:solidFill>
      <a:sp3d/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>
      <cs:styleClr val="0"/>
    </cs:fillRef>
    <cs:effectRef idx="0"/>
    <cs:fontRef idx="minor">
      <a:schemeClr val="dk1"/>
    </cs:fontRef>
    <cs:spPr>
      <a:solidFill>
        <a:schemeClr val="phClr">
          <a:alpha val="30000"/>
        </a:schemeClr>
      </a:solidFill>
      <a:sp3d/>
    </cs:spPr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lumMod val="60000"/>
            <a:lumOff val="40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lumMod val="50000"/>
            <a:lumOff val="5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cs:styleClr val="auto"/>
    </cs:fontRef>
    <cs:spPr/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 w="9575">
        <a:solidFill>
          <a:schemeClr val="lt1">
            <a:lumMod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 cmpd="sng" algn="ctr">
        <a:solidFill>
          <a:schemeClr val="phClr">
            <a:shade val="95000"/>
            <a:satMod val="105000"/>
          </a:schemeClr>
        </a:solidFill>
        <a:round/>
      </a:ln>
    </cs:spPr>
  </cs:dataPointLine>
  <cs:dataPointMarker>
    <cs:lnRef idx="0"/>
    <cs:fillRef idx="0"/>
    <cs:effectRef idx="0"/>
    <cs:fontRef idx="minor">
      <a:schemeClr val="dk1"/>
    </cs:fontRef>
    <cs:spPr>
      <a:solidFill>
        <a:schemeClr val="lt1"/>
      </a:solidFill>
    </cs:spPr>
  </cs:dataPointMarker>
  <cs:dataPointMarkerLayout symbol="circle" size="17"/>
  <cs:dataPointWireframe>
    <cs:lnRef idx="0">
      <cs:styleClr val="auto"/>
    </cs:lnRef>
    <cs:fillRef idx="1"/>
    <cs:effectRef idx="0"/>
    <cs:fontRef idx="minor">
      <a:schemeClr val="dk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/>
    </cs:fontRef>
    <cs:defRPr sz="1440" b="0" kern="1200" cap="all" spc="0" baseline="0">
      <a:gradFill>
        <a:gsLst>
          <a:gs pos="0">
            <a:schemeClr val="dk1">
              <a:lumMod val="50000"/>
              <a:lumOff val="50000"/>
            </a:schemeClr>
          </a:gs>
          <a:gs pos="100000">
            <a:schemeClr val="dk1">
              <a:lumMod val="85000"/>
              <a:lumOff val="15000"/>
            </a:schemeClr>
          </a:gs>
        </a:gsLst>
        <a:lin ang="5400000" scaled="0"/>
      </a:gradFill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47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>
            <a:alpha val="25000"/>
          </a:schemeClr>
        </a:solidFill>
        <a:round/>
      </a:ln>
    </cs:spPr>
    <cs:defRPr sz="900" b="0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gradFill>
          <a:gsLst>
            <a:gs pos="79000">
              <a:schemeClr val="phClr"/>
            </a:gs>
            <a:gs pos="0">
              <a:schemeClr val="lt1">
                <a:alpha val="6000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896E6E-C89B-4C1B-849F-2062BBB9DF95}" type="doc">
      <dgm:prSet loTypeId="urn:microsoft.com/office/officeart/2018/2/layout/IconLabelList" loCatId="icon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EA49068-4073-4F3E-BC69-BC0D3FA07A7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Dashboard</a:t>
          </a:r>
        </a:p>
      </dgm:t>
    </dgm:pt>
    <dgm:pt modelId="{D546E258-F8A9-4435-A2C4-009C6B29CCE6}" type="parTrans" cxnId="{B3489E18-682F-4B49-9262-DCDC5FCB388C}">
      <dgm:prSet/>
      <dgm:spPr/>
      <dgm:t>
        <a:bodyPr/>
        <a:lstStyle/>
        <a:p>
          <a:endParaRPr lang="en-US"/>
        </a:p>
      </dgm:t>
    </dgm:pt>
    <dgm:pt modelId="{9A6600CF-36FE-480A-91A0-8EFC91F54C5B}" type="sibTrans" cxnId="{B3489E18-682F-4B49-9262-DCDC5FCB388C}">
      <dgm:prSet/>
      <dgm:spPr/>
      <dgm:t>
        <a:bodyPr/>
        <a:lstStyle/>
        <a:p>
          <a:endParaRPr lang="en-US"/>
        </a:p>
      </dgm:t>
    </dgm:pt>
    <dgm:pt modelId="{ABEB1849-D29F-4744-BBB9-EC9B435E43F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Decision Tree</a:t>
          </a:r>
        </a:p>
      </dgm:t>
    </dgm:pt>
    <dgm:pt modelId="{A0174CBD-DF91-4ED6-907C-60E621C17BD1}" type="parTrans" cxnId="{09986E10-7A18-47FF-AA7E-8442853B3E2E}">
      <dgm:prSet/>
      <dgm:spPr/>
      <dgm:t>
        <a:bodyPr/>
        <a:lstStyle/>
        <a:p>
          <a:endParaRPr lang="en-US"/>
        </a:p>
      </dgm:t>
    </dgm:pt>
    <dgm:pt modelId="{83043753-6699-4A47-A11F-8835FF8247F5}" type="sibTrans" cxnId="{09986E10-7A18-47FF-AA7E-8442853B3E2E}">
      <dgm:prSet/>
      <dgm:spPr/>
      <dgm:t>
        <a:bodyPr/>
        <a:lstStyle/>
        <a:p>
          <a:endParaRPr lang="en-US"/>
        </a:p>
      </dgm:t>
    </dgm:pt>
    <dgm:pt modelId="{4BD22970-D939-4860-A2A1-842BD3D8155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Regression Analysis</a:t>
          </a:r>
        </a:p>
      </dgm:t>
    </dgm:pt>
    <dgm:pt modelId="{4E238DA9-7396-459A-A172-F5A3906EDCCD}" type="parTrans" cxnId="{BA015A4B-0514-4345-9BBE-FDAC347BEE42}">
      <dgm:prSet/>
      <dgm:spPr/>
      <dgm:t>
        <a:bodyPr/>
        <a:lstStyle/>
        <a:p>
          <a:endParaRPr lang="en-US"/>
        </a:p>
      </dgm:t>
    </dgm:pt>
    <dgm:pt modelId="{0E18F22F-59E3-4A7D-81AC-7BAD7DDFE855}" type="sibTrans" cxnId="{BA015A4B-0514-4345-9BBE-FDAC347BEE42}">
      <dgm:prSet/>
      <dgm:spPr/>
      <dgm:t>
        <a:bodyPr/>
        <a:lstStyle/>
        <a:p>
          <a:endParaRPr lang="en-US"/>
        </a:p>
      </dgm:t>
    </dgm:pt>
    <dgm:pt modelId="{F29F26A6-32CC-4029-B527-353171E3558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Product Association</a:t>
          </a:r>
        </a:p>
      </dgm:t>
    </dgm:pt>
    <dgm:pt modelId="{B23BAF89-ECF3-4584-B4F7-6E8FE8284AB7}" type="parTrans" cxnId="{87EAF6D2-374D-4F33-931B-48E12E264522}">
      <dgm:prSet/>
      <dgm:spPr/>
      <dgm:t>
        <a:bodyPr/>
        <a:lstStyle/>
        <a:p>
          <a:endParaRPr lang="en-US"/>
        </a:p>
      </dgm:t>
    </dgm:pt>
    <dgm:pt modelId="{C4A2E8E2-9AEE-407F-A786-CD397141B82F}" type="sibTrans" cxnId="{87EAF6D2-374D-4F33-931B-48E12E264522}">
      <dgm:prSet/>
      <dgm:spPr/>
      <dgm:t>
        <a:bodyPr/>
        <a:lstStyle/>
        <a:p>
          <a:endParaRPr lang="en-US"/>
        </a:p>
      </dgm:t>
    </dgm:pt>
    <dgm:pt modelId="{4725127A-6CBD-44D2-A94A-10083F56853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Cluster Analysis</a:t>
          </a:r>
        </a:p>
      </dgm:t>
    </dgm:pt>
    <dgm:pt modelId="{6EF3BD66-4668-4011-916D-3BF1129EBC21}" type="parTrans" cxnId="{0EA00B16-B4AF-4D79-A949-95D0E2D337AD}">
      <dgm:prSet/>
      <dgm:spPr/>
      <dgm:t>
        <a:bodyPr/>
        <a:lstStyle/>
        <a:p>
          <a:endParaRPr lang="en-US"/>
        </a:p>
      </dgm:t>
    </dgm:pt>
    <dgm:pt modelId="{585833B1-09E5-4A72-BB93-45C1AA3C6DF7}" type="sibTrans" cxnId="{0EA00B16-B4AF-4D79-A949-95D0E2D337AD}">
      <dgm:prSet/>
      <dgm:spPr/>
      <dgm:t>
        <a:bodyPr/>
        <a:lstStyle/>
        <a:p>
          <a:endParaRPr lang="en-US"/>
        </a:p>
      </dgm:t>
    </dgm:pt>
    <dgm:pt modelId="{3A1F69C2-BC38-4EE7-A8E0-2E89CC307E85}" type="pres">
      <dgm:prSet presAssocID="{7D896E6E-C89B-4C1B-849F-2062BBB9DF95}" presName="root" presStyleCnt="0">
        <dgm:presLayoutVars>
          <dgm:dir/>
          <dgm:resizeHandles val="exact"/>
        </dgm:presLayoutVars>
      </dgm:prSet>
      <dgm:spPr/>
    </dgm:pt>
    <dgm:pt modelId="{9688EB3B-F71B-4471-BB4B-8CBA70612345}" type="pres">
      <dgm:prSet presAssocID="{4EA49068-4073-4F3E-BC69-BC0D3FA07A70}" presName="compNode" presStyleCnt="0"/>
      <dgm:spPr/>
    </dgm:pt>
    <dgm:pt modelId="{358FA7E3-3206-47EF-A7C7-C8296B38EFDE}" type="pres">
      <dgm:prSet presAssocID="{4EA49068-4073-4F3E-BC69-BC0D3FA07A7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EE9BBAB3-D21C-481F-BF8F-BAF16637C19E}" type="pres">
      <dgm:prSet presAssocID="{4EA49068-4073-4F3E-BC69-BC0D3FA07A70}" presName="spaceRect" presStyleCnt="0"/>
      <dgm:spPr/>
    </dgm:pt>
    <dgm:pt modelId="{5BD0F9ED-A15D-4DB2-BD18-D5E1D8A0605F}" type="pres">
      <dgm:prSet presAssocID="{4EA49068-4073-4F3E-BC69-BC0D3FA07A70}" presName="textRect" presStyleLbl="revTx" presStyleIdx="0" presStyleCnt="5">
        <dgm:presLayoutVars>
          <dgm:chMax val="1"/>
          <dgm:chPref val="1"/>
        </dgm:presLayoutVars>
      </dgm:prSet>
      <dgm:spPr/>
    </dgm:pt>
    <dgm:pt modelId="{C5146404-F0EF-4707-90A1-A4DBEC139F0E}" type="pres">
      <dgm:prSet presAssocID="{9A6600CF-36FE-480A-91A0-8EFC91F54C5B}" presName="sibTrans" presStyleCnt="0"/>
      <dgm:spPr/>
    </dgm:pt>
    <dgm:pt modelId="{75631E11-7047-404E-B722-C9D2390F0850}" type="pres">
      <dgm:prSet presAssocID="{ABEB1849-D29F-4744-BBB9-EC9B435E43F9}" presName="compNode" presStyleCnt="0"/>
      <dgm:spPr/>
    </dgm:pt>
    <dgm:pt modelId="{BD1F08DA-A581-4040-BD9B-A326A38FFD59}" type="pres">
      <dgm:prSet presAssocID="{ABEB1849-D29F-4744-BBB9-EC9B435E43F9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4B53A1D-EF15-4948-B8AE-C806D37FEB09}" type="pres">
      <dgm:prSet presAssocID="{ABEB1849-D29F-4744-BBB9-EC9B435E43F9}" presName="spaceRect" presStyleCnt="0"/>
      <dgm:spPr/>
    </dgm:pt>
    <dgm:pt modelId="{A072E1FD-4D24-4B2E-8BBD-3DA41DD7F4F9}" type="pres">
      <dgm:prSet presAssocID="{ABEB1849-D29F-4744-BBB9-EC9B435E43F9}" presName="textRect" presStyleLbl="revTx" presStyleIdx="1" presStyleCnt="5">
        <dgm:presLayoutVars>
          <dgm:chMax val="1"/>
          <dgm:chPref val="1"/>
        </dgm:presLayoutVars>
      </dgm:prSet>
      <dgm:spPr/>
    </dgm:pt>
    <dgm:pt modelId="{1729C8AB-791B-4ADB-A542-4C1949536688}" type="pres">
      <dgm:prSet presAssocID="{83043753-6699-4A47-A11F-8835FF8247F5}" presName="sibTrans" presStyleCnt="0"/>
      <dgm:spPr/>
    </dgm:pt>
    <dgm:pt modelId="{00EB6707-8E98-4CB9-839B-207BD121D7D4}" type="pres">
      <dgm:prSet presAssocID="{4BD22970-D939-4860-A2A1-842BD3D81556}" presName="compNode" presStyleCnt="0"/>
      <dgm:spPr/>
    </dgm:pt>
    <dgm:pt modelId="{1CA17979-44D3-4DE0-8DA0-C63984FD8D81}" type="pres">
      <dgm:prSet presAssocID="{4BD22970-D939-4860-A2A1-842BD3D8155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AB6BA01A-52F6-4BA0-B056-5A0468D54199}" type="pres">
      <dgm:prSet presAssocID="{4BD22970-D939-4860-A2A1-842BD3D81556}" presName="spaceRect" presStyleCnt="0"/>
      <dgm:spPr/>
    </dgm:pt>
    <dgm:pt modelId="{9B5C36F2-E4C6-4F8E-B779-8FEFB809E431}" type="pres">
      <dgm:prSet presAssocID="{4BD22970-D939-4860-A2A1-842BD3D81556}" presName="textRect" presStyleLbl="revTx" presStyleIdx="2" presStyleCnt="5">
        <dgm:presLayoutVars>
          <dgm:chMax val="1"/>
          <dgm:chPref val="1"/>
        </dgm:presLayoutVars>
      </dgm:prSet>
      <dgm:spPr/>
    </dgm:pt>
    <dgm:pt modelId="{246BA7EA-CEC8-4FF7-8927-8BFC7842EEF0}" type="pres">
      <dgm:prSet presAssocID="{0E18F22F-59E3-4A7D-81AC-7BAD7DDFE855}" presName="sibTrans" presStyleCnt="0"/>
      <dgm:spPr/>
    </dgm:pt>
    <dgm:pt modelId="{33184362-E357-441C-9DB3-A8493AE86EA6}" type="pres">
      <dgm:prSet presAssocID="{F29F26A6-32CC-4029-B527-353171E35582}" presName="compNode" presStyleCnt="0"/>
      <dgm:spPr/>
    </dgm:pt>
    <dgm:pt modelId="{47B770BE-A3E9-4016-8B13-240E4C9AAB8F}" type="pres">
      <dgm:prSet presAssocID="{F29F26A6-32CC-4029-B527-353171E3558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</dgm:pt>
    <dgm:pt modelId="{EFA837FA-56E8-42D3-B34E-A35FA100ADB1}" type="pres">
      <dgm:prSet presAssocID="{F29F26A6-32CC-4029-B527-353171E35582}" presName="spaceRect" presStyleCnt="0"/>
      <dgm:spPr/>
    </dgm:pt>
    <dgm:pt modelId="{0893F217-C71F-41A1-B100-E7E0D98D646A}" type="pres">
      <dgm:prSet presAssocID="{F29F26A6-32CC-4029-B527-353171E35582}" presName="textRect" presStyleLbl="revTx" presStyleIdx="3" presStyleCnt="5">
        <dgm:presLayoutVars>
          <dgm:chMax val="1"/>
          <dgm:chPref val="1"/>
        </dgm:presLayoutVars>
      </dgm:prSet>
      <dgm:spPr/>
    </dgm:pt>
    <dgm:pt modelId="{0C186E1F-A12A-469E-BC12-A35E1D015047}" type="pres">
      <dgm:prSet presAssocID="{C4A2E8E2-9AEE-407F-A786-CD397141B82F}" presName="sibTrans" presStyleCnt="0"/>
      <dgm:spPr/>
    </dgm:pt>
    <dgm:pt modelId="{F3C0B650-A2DA-44FF-8F9F-7AEEB99FC73C}" type="pres">
      <dgm:prSet presAssocID="{4725127A-6CBD-44D2-A94A-10083F56853A}" presName="compNode" presStyleCnt="0"/>
      <dgm:spPr/>
    </dgm:pt>
    <dgm:pt modelId="{250404D6-D168-4290-8382-343037D26399}" type="pres">
      <dgm:prSet presAssocID="{4725127A-6CBD-44D2-A94A-10083F56853A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19B7494A-1A78-42AC-B233-33DB8C8B34E3}" type="pres">
      <dgm:prSet presAssocID="{4725127A-6CBD-44D2-A94A-10083F56853A}" presName="spaceRect" presStyleCnt="0"/>
      <dgm:spPr/>
    </dgm:pt>
    <dgm:pt modelId="{ED747756-CDB7-4FE9-9949-CF827C04297D}" type="pres">
      <dgm:prSet presAssocID="{4725127A-6CBD-44D2-A94A-10083F56853A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A4B2D103-0033-4AA5-9583-C001BFE8C6ED}" type="presOf" srcId="{4BD22970-D939-4860-A2A1-842BD3D81556}" destId="{9B5C36F2-E4C6-4F8E-B779-8FEFB809E431}" srcOrd="0" destOrd="0" presId="urn:microsoft.com/office/officeart/2018/2/layout/IconLabelList"/>
    <dgm:cxn modelId="{09986E10-7A18-47FF-AA7E-8442853B3E2E}" srcId="{7D896E6E-C89B-4C1B-849F-2062BBB9DF95}" destId="{ABEB1849-D29F-4744-BBB9-EC9B435E43F9}" srcOrd="1" destOrd="0" parTransId="{A0174CBD-DF91-4ED6-907C-60E621C17BD1}" sibTransId="{83043753-6699-4A47-A11F-8835FF8247F5}"/>
    <dgm:cxn modelId="{286E7A14-2D66-4061-A58C-6536D8007C8A}" type="presOf" srcId="{4725127A-6CBD-44D2-A94A-10083F56853A}" destId="{ED747756-CDB7-4FE9-9949-CF827C04297D}" srcOrd="0" destOrd="0" presId="urn:microsoft.com/office/officeart/2018/2/layout/IconLabelList"/>
    <dgm:cxn modelId="{0EA00B16-B4AF-4D79-A949-95D0E2D337AD}" srcId="{7D896E6E-C89B-4C1B-849F-2062BBB9DF95}" destId="{4725127A-6CBD-44D2-A94A-10083F56853A}" srcOrd="4" destOrd="0" parTransId="{6EF3BD66-4668-4011-916D-3BF1129EBC21}" sibTransId="{585833B1-09E5-4A72-BB93-45C1AA3C6DF7}"/>
    <dgm:cxn modelId="{B3489E18-682F-4B49-9262-DCDC5FCB388C}" srcId="{7D896E6E-C89B-4C1B-849F-2062BBB9DF95}" destId="{4EA49068-4073-4F3E-BC69-BC0D3FA07A70}" srcOrd="0" destOrd="0" parTransId="{D546E258-F8A9-4435-A2C4-009C6B29CCE6}" sibTransId="{9A6600CF-36FE-480A-91A0-8EFC91F54C5B}"/>
    <dgm:cxn modelId="{67BCFC45-22E1-4DAC-98D6-F20018076D5E}" type="presOf" srcId="{F29F26A6-32CC-4029-B527-353171E35582}" destId="{0893F217-C71F-41A1-B100-E7E0D98D646A}" srcOrd="0" destOrd="0" presId="urn:microsoft.com/office/officeart/2018/2/layout/IconLabelList"/>
    <dgm:cxn modelId="{BA015A4B-0514-4345-9BBE-FDAC347BEE42}" srcId="{7D896E6E-C89B-4C1B-849F-2062BBB9DF95}" destId="{4BD22970-D939-4860-A2A1-842BD3D81556}" srcOrd="2" destOrd="0" parTransId="{4E238DA9-7396-459A-A172-F5A3906EDCCD}" sibTransId="{0E18F22F-59E3-4A7D-81AC-7BAD7DDFE855}"/>
    <dgm:cxn modelId="{D7C1AA65-E14D-4755-BBFE-925815B7A49C}" type="presOf" srcId="{7D896E6E-C89B-4C1B-849F-2062BBB9DF95}" destId="{3A1F69C2-BC38-4EE7-A8E0-2E89CC307E85}" srcOrd="0" destOrd="0" presId="urn:microsoft.com/office/officeart/2018/2/layout/IconLabelList"/>
    <dgm:cxn modelId="{613B646E-2E4E-48E6-BD08-1B86A6A2219E}" type="presOf" srcId="{ABEB1849-D29F-4744-BBB9-EC9B435E43F9}" destId="{A072E1FD-4D24-4B2E-8BBD-3DA41DD7F4F9}" srcOrd="0" destOrd="0" presId="urn:microsoft.com/office/officeart/2018/2/layout/IconLabelList"/>
    <dgm:cxn modelId="{87EAF6D2-374D-4F33-931B-48E12E264522}" srcId="{7D896E6E-C89B-4C1B-849F-2062BBB9DF95}" destId="{F29F26A6-32CC-4029-B527-353171E35582}" srcOrd="3" destOrd="0" parTransId="{B23BAF89-ECF3-4584-B4F7-6E8FE8284AB7}" sibTransId="{C4A2E8E2-9AEE-407F-A786-CD397141B82F}"/>
    <dgm:cxn modelId="{14B62BFE-BC38-4D51-9F23-0F39400E989F}" type="presOf" srcId="{4EA49068-4073-4F3E-BC69-BC0D3FA07A70}" destId="{5BD0F9ED-A15D-4DB2-BD18-D5E1D8A0605F}" srcOrd="0" destOrd="0" presId="urn:microsoft.com/office/officeart/2018/2/layout/IconLabelList"/>
    <dgm:cxn modelId="{A0FAB44B-1C0D-4AB3-A338-8A3F8A091874}" type="presParOf" srcId="{3A1F69C2-BC38-4EE7-A8E0-2E89CC307E85}" destId="{9688EB3B-F71B-4471-BB4B-8CBA70612345}" srcOrd="0" destOrd="0" presId="urn:microsoft.com/office/officeart/2018/2/layout/IconLabelList"/>
    <dgm:cxn modelId="{90055CBF-A183-49CD-847E-1871AA41B60C}" type="presParOf" srcId="{9688EB3B-F71B-4471-BB4B-8CBA70612345}" destId="{358FA7E3-3206-47EF-A7C7-C8296B38EFDE}" srcOrd="0" destOrd="0" presId="urn:microsoft.com/office/officeart/2018/2/layout/IconLabelList"/>
    <dgm:cxn modelId="{2EFB211A-C904-4D46-898F-BFFCCF70F222}" type="presParOf" srcId="{9688EB3B-F71B-4471-BB4B-8CBA70612345}" destId="{EE9BBAB3-D21C-481F-BF8F-BAF16637C19E}" srcOrd="1" destOrd="0" presId="urn:microsoft.com/office/officeart/2018/2/layout/IconLabelList"/>
    <dgm:cxn modelId="{788143CA-C531-45DA-A576-4020B0971AC8}" type="presParOf" srcId="{9688EB3B-F71B-4471-BB4B-8CBA70612345}" destId="{5BD0F9ED-A15D-4DB2-BD18-D5E1D8A0605F}" srcOrd="2" destOrd="0" presId="urn:microsoft.com/office/officeart/2018/2/layout/IconLabelList"/>
    <dgm:cxn modelId="{C15E6BDF-694D-48B9-A197-B67D2EC6DCC9}" type="presParOf" srcId="{3A1F69C2-BC38-4EE7-A8E0-2E89CC307E85}" destId="{C5146404-F0EF-4707-90A1-A4DBEC139F0E}" srcOrd="1" destOrd="0" presId="urn:microsoft.com/office/officeart/2018/2/layout/IconLabelList"/>
    <dgm:cxn modelId="{32157C44-405F-4D3F-85C6-C8BA520E05E2}" type="presParOf" srcId="{3A1F69C2-BC38-4EE7-A8E0-2E89CC307E85}" destId="{75631E11-7047-404E-B722-C9D2390F0850}" srcOrd="2" destOrd="0" presId="urn:microsoft.com/office/officeart/2018/2/layout/IconLabelList"/>
    <dgm:cxn modelId="{63D7E3F2-8454-4646-9E26-567A17E3823B}" type="presParOf" srcId="{75631E11-7047-404E-B722-C9D2390F0850}" destId="{BD1F08DA-A581-4040-BD9B-A326A38FFD59}" srcOrd="0" destOrd="0" presId="urn:microsoft.com/office/officeart/2018/2/layout/IconLabelList"/>
    <dgm:cxn modelId="{B6D2B912-78DA-4CBF-B238-0FF2CD0010A8}" type="presParOf" srcId="{75631E11-7047-404E-B722-C9D2390F0850}" destId="{54B53A1D-EF15-4948-B8AE-C806D37FEB09}" srcOrd="1" destOrd="0" presId="urn:microsoft.com/office/officeart/2018/2/layout/IconLabelList"/>
    <dgm:cxn modelId="{422C2381-9888-4D65-A377-1D7AB30DE459}" type="presParOf" srcId="{75631E11-7047-404E-B722-C9D2390F0850}" destId="{A072E1FD-4D24-4B2E-8BBD-3DA41DD7F4F9}" srcOrd="2" destOrd="0" presId="urn:microsoft.com/office/officeart/2018/2/layout/IconLabelList"/>
    <dgm:cxn modelId="{D5C8D4D6-FDFE-4C24-8919-1ACB108DDC03}" type="presParOf" srcId="{3A1F69C2-BC38-4EE7-A8E0-2E89CC307E85}" destId="{1729C8AB-791B-4ADB-A542-4C1949536688}" srcOrd="3" destOrd="0" presId="urn:microsoft.com/office/officeart/2018/2/layout/IconLabelList"/>
    <dgm:cxn modelId="{8FE15F67-49A7-4C69-92F9-485147004A3B}" type="presParOf" srcId="{3A1F69C2-BC38-4EE7-A8E0-2E89CC307E85}" destId="{00EB6707-8E98-4CB9-839B-207BD121D7D4}" srcOrd="4" destOrd="0" presId="urn:microsoft.com/office/officeart/2018/2/layout/IconLabelList"/>
    <dgm:cxn modelId="{D808C7D1-0699-4162-8505-9D95598472E9}" type="presParOf" srcId="{00EB6707-8E98-4CB9-839B-207BD121D7D4}" destId="{1CA17979-44D3-4DE0-8DA0-C63984FD8D81}" srcOrd="0" destOrd="0" presId="urn:microsoft.com/office/officeart/2018/2/layout/IconLabelList"/>
    <dgm:cxn modelId="{78F3D827-08BB-4B05-9083-854143FF7889}" type="presParOf" srcId="{00EB6707-8E98-4CB9-839B-207BD121D7D4}" destId="{AB6BA01A-52F6-4BA0-B056-5A0468D54199}" srcOrd="1" destOrd="0" presId="urn:microsoft.com/office/officeart/2018/2/layout/IconLabelList"/>
    <dgm:cxn modelId="{EA787031-98BE-421E-AE39-3CF4013614CB}" type="presParOf" srcId="{00EB6707-8E98-4CB9-839B-207BD121D7D4}" destId="{9B5C36F2-E4C6-4F8E-B779-8FEFB809E431}" srcOrd="2" destOrd="0" presId="urn:microsoft.com/office/officeart/2018/2/layout/IconLabelList"/>
    <dgm:cxn modelId="{9A990F8A-DFAC-401E-8436-40DF59390750}" type="presParOf" srcId="{3A1F69C2-BC38-4EE7-A8E0-2E89CC307E85}" destId="{246BA7EA-CEC8-4FF7-8927-8BFC7842EEF0}" srcOrd="5" destOrd="0" presId="urn:microsoft.com/office/officeart/2018/2/layout/IconLabelList"/>
    <dgm:cxn modelId="{FEB4D945-9FB5-44E3-95CB-034FB11CDDE2}" type="presParOf" srcId="{3A1F69C2-BC38-4EE7-A8E0-2E89CC307E85}" destId="{33184362-E357-441C-9DB3-A8493AE86EA6}" srcOrd="6" destOrd="0" presId="urn:microsoft.com/office/officeart/2018/2/layout/IconLabelList"/>
    <dgm:cxn modelId="{5F3F5757-BB32-4694-93AF-391E20E6FFA0}" type="presParOf" srcId="{33184362-E357-441C-9DB3-A8493AE86EA6}" destId="{47B770BE-A3E9-4016-8B13-240E4C9AAB8F}" srcOrd="0" destOrd="0" presId="urn:microsoft.com/office/officeart/2018/2/layout/IconLabelList"/>
    <dgm:cxn modelId="{965F9EE4-484E-44EE-A8AB-34C79BF1DD79}" type="presParOf" srcId="{33184362-E357-441C-9DB3-A8493AE86EA6}" destId="{EFA837FA-56E8-42D3-B34E-A35FA100ADB1}" srcOrd="1" destOrd="0" presId="urn:microsoft.com/office/officeart/2018/2/layout/IconLabelList"/>
    <dgm:cxn modelId="{7A46CFF9-545E-4DA1-8517-AC0B72645C5D}" type="presParOf" srcId="{33184362-E357-441C-9DB3-A8493AE86EA6}" destId="{0893F217-C71F-41A1-B100-E7E0D98D646A}" srcOrd="2" destOrd="0" presId="urn:microsoft.com/office/officeart/2018/2/layout/IconLabelList"/>
    <dgm:cxn modelId="{CB001F26-DE3A-4FC7-B92C-F70B1CA6C883}" type="presParOf" srcId="{3A1F69C2-BC38-4EE7-A8E0-2E89CC307E85}" destId="{0C186E1F-A12A-469E-BC12-A35E1D015047}" srcOrd="7" destOrd="0" presId="urn:microsoft.com/office/officeart/2018/2/layout/IconLabelList"/>
    <dgm:cxn modelId="{523A8809-D843-4BB7-B073-1AAC29FE8C7B}" type="presParOf" srcId="{3A1F69C2-BC38-4EE7-A8E0-2E89CC307E85}" destId="{F3C0B650-A2DA-44FF-8F9F-7AEEB99FC73C}" srcOrd="8" destOrd="0" presId="urn:microsoft.com/office/officeart/2018/2/layout/IconLabelList"/>
    <dgm:cxn modelId="{AA3D0A13-763F-4F85-99B0-EA5383316637}" type="presParOf" srcId="{F3C0B650-A2DA-44FF-8F9F-7AEEB99FC73C}" destId="{250404D6-D168-4290-8382-343037D26399}" srcOrd="0" destOrd="0" presId="urn:microsoft.com/office/officeart/2018/2/layout/IconLabelList"/>
    <dgm:cxn modelId="{49715059-345A-422B-8F5D-8FE68264E9A5}" type="presParOf" srcId="{F3C0B650-A2DA-44FF-8F9F-7AEEB99FC73C}" destId="{19B7494A-1A78-42AC-B233-33DB8C8B34E3}" srcOrd="1" destOrd="0" presId="urn:microsoft.com/office/officeart/2018/2/layout/IconLabelList"/>
    <dgm:cxn modelId="{EA0617A9-35FA-4D20-AC8F-DEDFC9B9AC11}" type="presParOf" srcId="{F3C0B650-A2DA-44FF-8F9F-7AEEB99FC73C}" destId="{ED747756-CDB7-4FE9-9949-CF827C04297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8FA7E3-3206-47EF-A7C7-C8296B38EFDE}">
      <dsp:nvSpPr>
        <dsp:cNvPr id="0" name=""/>
        <dsp:cNvSpPr/>
      </dsp:nvSpPr>
      <dsp:spPr>
        <a:xfrm>
          <a:off x="622800" y="1275667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D0F9ED-A15D-4DB2-BD18-D5E1D8A0605F}">
      <dsp:nvSpPr>
        <dsp:cNvPr id="0" name=""/>
        <dsp:cNvSpPr/>
      </dsp:nvSpPr>
      <dsp:spPr>
        <a:xfrm>
          <a:off x="127800" y="235567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Dashboard</a:t>
          </a:r>
        </a:p>
      </dsp:txBody>
      <dsp:txXfrm>
        <a:off x="127800" y="2355670"/>
        <a:ext cx="1800000" cy="720000"/>
      </dsp:txXfrm>
    </dsp:sp>
    <dsp:sp modelId="{BD1F08DA-A581-4040-BD9B-A326A38FFD59}">
      <dsp:nvSpPr>
        <dsp:cNvPr id="0" name=""/>
        <dsp:cNvSpPr/>
      </dsp:nvSpPr>
      <dsp:spPr>
        <a:xfrm>
          <a:off x="2737800" y="1275667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72E1FD-4D24-4B2E-8BBD-3DA41DD7F4F9}">
      <dsp:nvSpPr>
        <dsp:cNvPr id="0" name=""/>
        <dsp:cNvSpPr/>
      </dsp:nvSpPr>
      <dsp:spPr>
        <a:xfrm>
          <a:off x="2242800" y="235567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Decision Tree</a:t>
          </a:r>
        </a:p>
      </dsp:txBody>
      <dsp:txXfrm>
        <a:off x="2242800" y="2355670"/>
        <a:ext cx="1800000" cy="720000"/>
      </dsp:txXfrm>
    </dsp:sp>
    <dsp:sp modelId="{1CA17979-44D3-4DE0-8DA0-C63984FD8D81}">
      <dsp:nvSpPr>
        <dsp:cNvPr id="0" name=""/>
        <dsp:cNvSpPr/>
      </dsp:nvSpPr>
      <dsp:spPr>
        <a:xfrm>
          <a:off x="4852800" y="1275667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36F2-E4C6-4F8E-B779-8FEFB809E431}">
      <dsp:nvSpPr>
        <dsp:cNvPr id="0" name=""/>
        <dsp:cNvSpPr/>
      </dsp:nvSpPr>
      <dsp:spPr>
        <a:xfrm>
          <a:off x="4357800" y="235567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Regression Analysis</a:t>
          </a:r>
        </a:p>
      </dsp:txBody>
      <dsp:txXfrm>
        <a:off x="4357800" y="2355670"/>
        <a:ext cx="1800000" cy="720000"/>
      </dsp:txXfrm>
    </dsp:sp>
    <dsp:sp modelId="{47B770BE-A3E9-4016-8B13-240E4C9AAB8F}">
      <dsp:nvSpPr>
        <dsp:cNvPr id="0" name=""/>
        <dsp:cNvSpPr/>
      </dsp:nvSpPr>
      <dsp:spPr>
        <a:xfrm>
          <a:off x="6967800" y="1275667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93F217-C71F-41A1-B100-E7E0D98D646A}">
      <dsp:nvSpPr>
        <dsp:cNvPr id="0" name=""/>
        <dsp:cNvSpPr/>
      </dsp:nvSpPr>
      <dsp:spPr>
        <a:xfrm>
          <a:off x="6472800" y="235567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Product Association</a:t>
          </a:r>
        </a:p>
      </dsp:txBody>
      <dsp:txXfrm>
        <a:off x="6472800" y="2355670"/>
        <a:ext cx="1800000" cy="720000"/>
      </dsp:txXfrm>
    </dsp:sp>
    <dsp:sp modelId="{250404D6-D168-4290-8382-343037D26399}">
      <dsp:nvSpPr>
        <dsp:cNvPr id="0" name=""/>
        <dsp:cNvSpPr/>
      </dsp:nvSpPr>
      <dsp:spPr>
        <a:xfrm>
          <a:off x="9082800" y="1275667"/>
          <a:ext cx="810000" cy="81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747756-CDB7-4FE9-9949-CF827C04297D}">
      <dsp:nvSpPr>
        <dsp:cNvPr id="0" name=""/>
        <dsp:cNvSpPr/>
      </dsp:nvSpPr>
      <dsp:spPr>
        <a:xfrm>
          <a:off x="8587800" y="235567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Cluster Analysis</a:t>
          </a:r>
        </a:p>
      </dsp:txBody>
      <dsp:txXfrm>
        <a:off x="8587800" y="2355670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0.0945</cdr:x>
      <cdr:y>0.30651</cdr:y>
    </cdr:from>
    <cdr:to>
      <cdr:x>0.37879</cdr:x>
      <cdr:y>0.73786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AEF78E3E-247A-7478-9CDF-76BBF052A705}"/>
            </a:ext>
          </a:extLst>
        </cdr:cNvPr>
        <cdr:cNvSpPr/>
      </cdr:nvSpPr>
      <cdr:spPr>
        <a:xfrm xmlns:a="http://schemas.openxmlformats.org/drawingml/2006/main" rot="1605250">
          <a:off x="797488" y="1323490"/>
          <a:ext cx="2399171" cy="1862578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57150">
          <a:solidFill>
            <a:schemeClr val="accent2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  <cdr:relSizeAnchor xmlns:cdr="http://schemas.openxmlformats.org/drawingml/2006/chartDrawing">
    <cdr:from>
      <cdr:x>0.2419</cdr:x>
      <cdr:y>0.10583</cdr:y>
    </cdr:from>
    <cdr:to>
      <cdr:x>0.48647</cdr:x>
      <cdr:y>0.33895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40523072-3777-989F-4896-057776B4BE05}"/>
            </a:ext>
          </a:extLst>
        </cdr:cNvPr>
        <cdr:cNvSpPr/>
      </cdr:nvSpPr>
      <cdr:spPr>
        <a:xfrm xmlns:a="http://schemas.openxmlformats.org/drawingml/2006/main">
          <a:off x="2041447" y="456958"/>
          <a:ext cx="2063923" cy="1006640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57150">
          <a:solidFill>
            <a:schemeClr val="accent2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  <cdr:relSizeAnchor xmlns:cdr="http://schemas.openxmlformats.org/drawingml/2006/chartDrawing">
    <cdr:from>
      <cdr:x>0.56208</cdr:x>
      <cdr:y>0.12941</cdr:y>
    </cdr:from>
    <cdr:to>
      <cdr:x>0.88205</cdr:x>
      <cdr:y>0.5</cdr:y>
    </cdr:to>
    <cdr:sp macro="" textlink="">
      <cdr:nvSpPr>
        <cdr:cNvPr id="4" name="Oval 3">
          <a:extLst xmlns:a="http://schemas.openxmlformats.org/drawingml/2006/main">
            <a:ext uri="{FF2B5EF4-FFF2-40B4-BE49-F238E27FC236}">
              <a16:creationId xmlns:a16="http://schemas.microsoft.com/office/drawing/2014/main" id="{C7C0BDB6-3403-95CF-B0BD-4CEF12A6E027}"/>
            </a:ext>
          </a:extLst>
        </cdr:cNvPr>
        <cdr:cNvSpPr/>
      </cdr:nvSpPr>
      <cdr:spPr>
        <a:xfrm xmlns:a="http://schemas.openxmlformats.org/drawingml/2006/main">
          <a:off x="4743450" y="558800"/>
          <a:ext cx="2700338" cy="1600200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57150">
          <a:solidFill>
            <a:schemeClr val="accent2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media/image1.jpeg>
</file>

<file path=ppt/media/image10.png>
</file>

<file path=ppt/media/image11.svg>
</file>

<file path=ppt/media/image12.png>
</file>

<file path=ppt/media/image13.jpg>
</file>

<file path=ppt/media/image14.jpeg>
</file>

<file path=ppt/media/image15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FE86E6-9836-114B-BC95-DB27BE6A06F4}" type="datetimeFigureOut">
              <a:rPr lang="en-US" smtClean="0"/>
              <a:t>8/10/22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9D5700-B5B0-E445-B59F-28C0B659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7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9D5700-B5B0-E445-B59F-28C0B6592F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945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9D5700-B5B0-E445-B59F-28C0B6592FE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64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FBDC4-78D9-70BA-6502-064EDC5B94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9AEF71-1ED1-9CFF-1370-52CFDAA06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37798-85F5-C477-0DD2-55BB3F97D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A7119-AB5B-2AC1-AA75-34881C042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FFA00-7869-B197-848F-7A5F0324D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593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7505-1AF9-42BE-BD99-A253CF19A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D06C5B-6D4A-7B97-0246-4EE1D5E9A0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525D31-0DF6-2E25-C685-5D6F6B59B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7DC64-2614-1DDB-4D13-9DB4E142D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A04D3-3EC3-3306-0935-2841C12A2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586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852D82-5E6B-42FA-28A5-FCF7337C76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908F7F-EAA5-8083-85EA-3ACB514A3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9B5FF-AEF6-E3A2-5244-EAED780DB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21A30-9DC7-450E-8AF0-E02471906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8361D-D31E-92D4-4025-0E0418B1A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525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5304F-8462-210D-E51F-143956859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91698-0ECE-E83A-083C-30E419B71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34CD11-85BB-1A8D-65DC-12F2DB401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9BBF7-1CFF-DFAD-6B8B-50415807F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9C9C1-2FEB-3791-DAC6-099CB8E0A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104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677C5-D279-A808-FFAE-5B95E0CC5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0227A3-07DF-310E-AE1A-476C8B91C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C0D58-6AC5-3AC8-E639-D46FEFB30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DCA524-64FA-18C7-8B42-1A3A21342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466A9-8B72-7CF0-C50C-6DB94A5CF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340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64832-625A-2EE1-FE75-26892A149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E7A3A-FF91-FB06-60E7-5B6B31A499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F9BF66-2112-D6F9-1564-0C30ED0C42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685893-75ED-DEFA-236B-B40171DFB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F96079-B574-92A5-8128-40F75A13B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F4E65A-979F-4D60-C404-1A13BC1BC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611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59577-365F-5C5F-F091-699FE2596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CF9C6-A9E8-10B6-A028-CE77513CD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3F80DC-F0EE-2704-E14D-C15E8946E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DF75CE-526C-8F0F-C2CC-FE1FAC14C9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BAF7C0-378A-CCF3-6C45-887395AB5C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9841FA-D13B-2C40-1F84-7C064FDE1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F040E7-2E37-A471-8868-0F515C6D8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DA35E1-FA43-29F8-6AF7-5AF5C064F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21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04AE2-0E25-39B7-D57F-D765B6A30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59DC11-277C-C72C-A4B7-07CFFC999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B30774-A4DC-15D9-EC26-67791B224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127554-787E-B95F-F54A-9947E59B8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63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A2DBFC-0E6E-D84D-20F7-CC2F7837F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533611-E4BC-0961-496F-F01FF26D8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8F92B5-8C46-C74E-D483-6AA1E6BCC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752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E723D-B7C4-0843-E954-6F3A0F58F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7EF0A-DB3C-DC4E-5B0F-E85D07E36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06B032-9A2A-FAE6-5ADD-6F168AD84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6654DE-8B3E-5F92-19EC-E71FFDA94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4E931-3167-5803-C105-A0BD5C1B8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2277F9-A2FB-2EEE-9685-FBEB2FD3D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0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9D85E-53F5-0037-E593-ECA45278D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3A92B8-A4D0-34DD-6141-73754929D0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CAE051-C8A6-44C9-4C03-A98D002755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47DC9-FA73-5171-F335-8D29E7795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8/10/22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D5D4B3-8FC4-33C6-2C2F-6F0794810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53D295-A07E-00AF-19CA-9F185D655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875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5C46E5-D16D-7098-3A89-9CC4ACDB4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34DA68-1A13-8569-3D3D-58A81D0945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7D532-EA60-3D0D-73B0-306748B3FB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895C6-4A79-2D98-8BD1-E51728076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6F708-FC71-2269-3919-0E1C54FEA4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525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12.png"/><Relationship Id="rId7" Type="http://schemas.openxmlformats.org/officeDocument/2006/relationships/hyperlink" Target="https://www.flickr.com/photos/143842337@N03/32438476680" TargetMode="External"/><Relationship Id="rId12" Type="http://schemas.openxmlformats.org/officeDocument/2006/relationships/hyperlink" Target="https://streets.mn/city-future-2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11" Type="http://schemas.openxmlformats.org/officeDocument/2006/relationships/image" Target="../media/image15.jpg"/><Relationship Id="rId5" Type="http://schemas.openxmlformats.org/officeDocument/2006/relationships/hyperlink" Target="https://creativecommons.org/licenses/by-nc/3.0/" TargetMode="External"/><Relationship Id="rId10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s://pngimg.com/download/3523" TargetMode="External"/><Relationship Id="rId9" Type="http://schemas.openxmlformats.org/officeDocument/2006/relationships/hyperlink" Target="https://anunlimitedamountofmoney.com/investors-guide-to-the-real-estate-contingency-contract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ticky notes on a wall">
            <a:extLst>
              <a:ext uri="{FF2B5EF4-FFF2-40B4-BE49-F238E27FC236}">
                <a16:creationId xmlns:a16="http://schemas.microsoft.com/office/drawing/2014/main" id="{2BC92A83-9D5C-7ACC-F25C-3CCABF20E5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9676" b="967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6E0319-CCD2-E576-F36C-0964EE00C4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American Typewriter" panose="02090604020004020304" pitchFamily="18" charset="77"/>
              </a:rPr>
              <a:t>Liberty Store Findings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4B1DD8-7928-6C1B-46E9-6CE4C47E8B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sz="17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Shanice Lewis</a:t>
            </a:r>
          </a:p>
        </p:txBody>
      </p:sp>
    </p:spTree>
    <p:extLst>
      <p:ext uri="{BB962C8B-B14F-4D97-AF65-F5344CB8AC3E}">
        <p14:creationId xmlns:p14="http://schemas.microsoft.com/office/powerpoint/2010/main" val="2429060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4CF71-16D2-5B28-6B1E-C718E4DD3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421747"/>
            <a:ext cx="10905066" cy="1135737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rgbClr val="FFC000"/>
                </a:solidFill>
                <a:latin typeface="American Typewriter" panose="02090604020004020304" pitchFamily="18" charset="77"/>
              </a:rPr>
              <a:t>Agenda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710C3EB-623A-87EC-E69C-6F8800CF8C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163677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8546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105EA-B205-D385-3A4C-ED87C5E0D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333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  <a:latin typeface="American Typewriter" panose="02090604020004020304" pitchFamily="18" charset="77"/>
              </a:rPr>
              <a:t>Dashboard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C974FAE-C2C5-F238-B4CD-DD8E323996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331945"/>
              </p:ext>
            </p:extLst>
          </p:nvPr>
        </p:nvGraphicFramePr>
        <p:xfrm>
          <a:off x="304800" y="1035050"/>
          <a:ext cx="5215467" cy="31046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D523DC1-B197-F74F-1099-6B8532943D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1866268"/>
              </p:ext>
            </p:extLst>
          </p:nvPr>
        </p:nvGraphicFramePr>
        <p:xfrm>
          <a:off x="5723466" y="269874"/>
          <a:ext cx="5875866" cy="34835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9075109-7BCA-A1CB-A4D1-C11E9BFD7F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0568650"/>
              </p:ext>
            </p:extLst>
          </p:nvPr>
        </p:nvGraphicFramePr>
        <p:xfrm>
          <a:off x="6011335" y="3753377"/>
          <a:ext cx="5875865" cy="34835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78DAFEE-9D64-CEDE-AFF5-E5571A97C9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4778410"/>
              </p:ext>
            </p:extLst>
          </p:nvPr>
        </p:nvGraphicFramePr>
        <p:xfrm>
          <a:off x="423332" y="4267199"/>
          <a:ext cx="5300133" cy="31046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20358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46F8A-67E8-30FD-683A-F69A62026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Decision Tree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C7D9AA8-5B64-E5A2-1EA6-0AB76EEDBD30}"/>
              </a:ext>
            </a:extLst>
          </p:cNvPr>
          <p:cNvSpPr txBox="1"/>
          <p:nvPr/>
        </p:nvSpPr>
        <p:spPr>
          <a:xfrm>
            <a:off x="7133275" y="1053810"/>
            <a:ext cx="49565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Will a customer in a Medium city, Medium income, without Local Investors with Medium Awareness of </a:t>
            </a:r>
            <a:r>
              <a:rPr lang="en-US" b="1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Lifestyles of Health and Sustainability</a:t>
            </a:r>
            <a:r>
              <a:rPr lang="en-US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  be approved for a Loan to build near Liberty Store? </a:t>
            </a:r>
            <a:endParaRPr lang="en-US" sz="2000" dirty="0"/>
          </a:p>
        </p:txBody>
      </p:sp>
      <p:sp>
        <p:nvSpPr>
          <p:cNvPr id="61" name="Oval Callout 60">
            <a:extLst>
              <a:ext uri="{FF2B5EF4-FFF2-40B4-BE49-F238E27FC236}">
                <a16:creationId xmlns:a16="http://schemas.microsoft.com/office/drawing/2014/main" id="{A4F74BCE-B5C1-B976-24FD-D587A35BE5C2}"/>
              </a:ext>
            </a:extLst>
          </p:cNvPr>
          <p:cNvSpPr/>
          <p:nvPr/>
        </p:nvSpPr>
        <p:spPr>
          <a:xfrm>
            <a:off x="6825568" y="332704"/>
            <a:ext cx="5269610" cy="2709333"/>
          </a:xfrm>
          <a:prstGeom prst="wedgeEllipseCallout">
            <a:avLst>
              <a:gd name="adj1" fmla="val -39664"/>
              <a:gd name="adj2" fmla="val 58795"/>
            </a:avLst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62" descr="A stack of paper money&#10;&#10;Description automatically generated with medium confidence">
            <a:extLst>
              <a:ext uri="{FF2B5EF4-FFF2-40B4-BE49-F238E27FC236}">
                <a16:creationId xmlns:a16="http://schemas.microsoft.com/office/drawing/2014/main" id="{415A9474-0376-B950-5F41-F6B67C5877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161723" y="4754190"/>
            <a:ext cx="1896556" cy="1165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FF5EDF09-D610-31C0-045D-2E51C23E6A61}"/>
              </a:ext>
            </a:extLst>
          </p:cNvPr>
          <p:cNvSpPr txBox="1"/>
          <p:nvPr/>
        </p:nvSpPr>
        <p:spPr>
          <a:xfrm>
            <a:off x="600715" y="8910077"/>
            <a:ext cx="99763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pngimg.com/download/3523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nc/3.0/"/>
              </a:rPr>
              <a:t>CC BY-NC</a:t>
            </a:r>
            <a:endParaRPr lang="en-US" sz="900"/>
          </a:p>
        </p:txBody>
      </p:sp>
      <p:pic>
        <p:nvPicPr>
          <p:cNvPr id="66" name="Picture 65" descr="A person lifting weights&#10;&#10;Description automatically generated with medium confidence">
            <a:extLst>
              <a:ext uri="{FF2B5EF4-FFF2-40B4-BE49-F238E27FC236}">
                <a16:creationId xmlns:a16="http://schemas.microsoft.com/office/drawing/2014/main" id="{5919AA9B-EDC5-6191-4496-925E84F838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601094" y="3524806"/>
            <a:ext cx="2250507" cy="1497402"/>
          </a:xfrm>
          <a:prstGeom prst="rect">
            <a:avLst/>
          </a:prstGeom>
        </p:spPr>
      </p:pic>
      <p:pic>
        <p:nvPicPr>
          <p:cNvPr id="72" name="Picture 71" descr="A picture containing text, table, indoor, desk&#10;&#10;Description automatically generated">
            <a:extLst>
              <a:ext uri="{FF2B5EF4-FFF2-40B4-BE49-F238E27FC236}">
                <a16:creationId xmlns:a16="http://schemas.microsoft.com/office/drawing/2014/main" id="{53AA9066-75D7-D840-5581-2688E6571A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4038270" y="2254366"/>
            <a:ext cx="2250146" cy="1496347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7D96D5F3-336A-D5C6-A5F5-71F4B0503D62}"/>
              </a:ext>
            </a:extLst>
          </p:cNvPr>
          <p:cNvSpPr txBox="1"/>
          <p:nvPr/>
        </p:nvSpPr>
        <p:spPr>
          <a:xfrm>
            <a:off x="9546166" y="6220426"/>
            <a:ext cx="1987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hlinkClick r:id="rId9" tooltip="https://anunlimitedamountofmoney.com/investors-guide-to-the-real-estate-contingency-contrac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900" dirty="0">
                <a:solidFill>
                  <a:schemeClr val="bg1"/>
                </a:solidFill>
              </a:rPr>
              <a:t> by Unknown Author is licensed under </a:t>
            </a:r>
            <a:r>
              <a:rPr lang="en-US" sz="900" dirty="0">
                <a:solidFill>
                  <a:schemeClr val="bg1"/>
                </a:solidFill>
                <a:hlinkClick r:id="rId10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76" name="Down Arrow 75">
            <a:extLst>
              <a:ext uri="{FF2B5EF4-FFF2-40B4-BE49-F238E27FC236}">
                <a16:creationId xmlns:a16="http://schemas.microsoft.com/office/drawing/2014/main" id="{20A2F26D-F89E-90E2-F888-5BC12E7F9EA3}"/>
              </a:ext>
            </a:extLst>
          </p:cNvPr>
          <p:cNvSpPr/>
          <p:nvPr/>
        </p:nvSpPr>
        <p:spPr>
          <a:xfrm>
            <a:off x="2709124" y="2169893"/>
            <a:ext cx="1043732" cy="2457671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F439970-C110-CE5F-5FD2-975168138BE4}"/>
              </a:ext>
            </a:extLst>
          </p:cNvPr>
          <p:cNvSpPr txBox="1"/>
          <p:nvPr/>
        </p:nvSpPr>
        <p:spPr>
          <a:xfrm>
            <a:off x="1915852" y="6046290"/>
            <a:ext cx="2630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Medium Income</a:t>
            </a:r>
          </a:p>
        </p:txBody>
      </p:sp>
      <p:sp>
        <p:nvSpPr>
          <p:cNvPr id="78" name="Down Arrow 77">
            <a:extLst>
              <a:ext uri="{FF2B5EF4-FFF2-40B4-BE49-F238E27FC236}">
                <a16:creationId xmlns:a16="http://schemas.microsoft.com/office/drawing/2014/main" id="{C0775C90-4FDA-1F43-57CA-1ABE59CA915A}"/>
              </a:ext>
            </a:extLst>
          </p:cNvPr>
          <p:cNvSpPr/>
          <p:nvPr/>
        </p:nvSpPr>
        <p:spPr>
          <a:xfrm rot="10800000">
            <a:off x="4871770" y="4025154"/>
            <a:ext cx="1043730" cy="2174581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Down Arrow 79">
            <a:extLst>
              <a:ext uri="{FF2B5EF4-FFF2-40B4-BE49-F238E27FC236}">
                <a16:creationId xmlns:a16="http://schemas.microsoft.com/office/drawing/2014/main" id="{AFCB1826-AB8E-40E5-76AE-EBE2724A1724}"/>
              </a:ext>
            </a:extLst>
          </p:cNvPr>
          <p:cNvSpPr/>
          <p:nvPr/>
        </p:nvSpPr>
        <p:spPr>
          <a:xfrm rot="10800000">
            <a:off x="685687" y="3803378"/>
            <a:ext cx="1043730" cy="2174581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5" name="Picture 84" descr="A picture containing text, sky, outdoor, city&#10;&#10;Description automatically generated">
            <a:extLst>
              <a:ext uri="{FF2B5EF4-FFF2-40B4-BE49-F238E27FC236}">
                <a16:creationId xmlns:a16="http://schemas.microsoft.com/office/drawing/2014/main" id="{448F3ABA-1D8E-4A01-F8B6-6D7BA75BB2D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136339" y="2171903"/>
            <a:ext cx="2287371" cy="1504849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C9896D7D-7466-3AB9-AA55-B8B3716CEB20}"/>
              </a:ext>
            </a:extLst>
          </p:cNvPr>
          <p:cNvSpPr txBox="1"/>
          <p:nvPr/>
        </p:nvSpPr>
        <p:spPr>
          <a:xfrm>
            <a:off x="78849" y="1744620"/>
            <a:ext cx="2630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Medium City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C9690D4-0AFE-C992-F646-F16365444146}"/>
              </a:ext>
            </a:extLst>
          </p:cNvPr>
          <p:cNvSpPr txBox="1"/>
          <p:nvPr/>
        </p:nvSpPr>
        <p:spPr>
          <a:xfrm>
            <a:off x="3992289" y="1817314"/>
            <a:ext cx="2630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Without Investors</a:t>
            </a:r>
          </a:p>
        </p:txBody>
      </p:sp>
      <p:sp>
        <p:nvSpPr>
          <p:cNvPr id="89" name="Down Arrow 88">
            <a:extLst>
              <a:ext uri="{FF2B5EF4-FFF2-40B4-BE49-F238E27FC236}">
                <a16:creationId xmlns:a16="http://schemas.microsoft.com/office/drawing/2014/main" id="{D9B4E208-A097-CF89-697A-D29EBEACFE8A}"/>
              </a:ext>
            </a:extLst>
          </p:cNvPr>
          <p:cNvSpPr/>
          <p:nvPr/>
        </p:nvSpPr>
        <p:spPr>
          <a:xfrm rot="16200000">
            <a:off x="6710122" y="3332003"/>
            <a:ext cx="1043730" cy="2174581"/>
          </a:xfrm>
          <a:prstGeom prst="down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FD24474-ECFF-C17E-C6AB-B69BDCC300B6}"/>
              </a:ext>
            </a:extLst>
          </p:cNvPr>
          <p:cNvSpPr txBox="1"/>
          <p:nvPr/>
        </p:nvSpPr>
        <p:spPr>
          <a:xfrm>
            <a:off x="10851601" y="3704234"/>
            <a:ext cx="17109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Medium LOHAS Awareness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C5E9DB7C-EB82-AABC-23A5-A56C0951AF7D}"/>
              </a:ext>
            </a:extLst>
          </p:cNvPr>
          <p:cNvSpPr txBox="1"/>
          <p:nvPr/>
        </p:nvSpPr>
        <p:spPr>
          <a:xfrm>
            <a:off x="7323209" y="5223439"/>
            <a:ext cx="4274327" cy="147732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American Typewriter" panose="02090604020004020304" pitchFamily="18" charset="77"/>
              </a:rPr>
              <a:t>No, the customer would need to either Higher income or Investors in order to be approved to build near Liberty Store.</a:t>
            </a:r>
            <a:endParaRPr lang="en-US" dirty="0">
              <a:solidFill>
                <a:schemeClr val="accent6"/>
              </a:solidFill>
              <a:latin typeface="American Typewriter" panose="02090604020004020304" pitchFamily="18" charset="77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398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ED0A9-7EAC-0CC8-5BC6-7F85BCA17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Regression Analysis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B6372C6-7084-28F5-0553-7D120FB666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612693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CE1EA62-34B4-229D-BAFF-4D05A861964D}"/>
              </a:ext>
            </a:extLst>
          </p:cNvPr>
          <p:cNvSpPr txBox="1"/>
          <p:nvPr/>
        </p:nvSpPr>
        <p:spPr>
          <a:xfrm>
            <a:off x="6942667" y="625885"/>
            <a:ext cx="4165600" cy="1015663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Sales for year 13 are 96% accurate, according to data collected from year 1-12.</a:t>
            </a:r>
          </a:p>
        </p:txBody>
      </p:sp>
    </p:spTree>
    <p:extLst>
      <p:ext uri="{BB962C8B-B14F-4D97-AF65-F5344CB8AC3E}">
        <p14:creationId xmlns:p14="http://schemas.microsoft.com/office/powerpoint/2010/main" val="2848942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D1918-7517-55C1-4D6C-E8A016C1D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accent2"/>
                </a:solidFill>
                <a:latin typeface="American Typewriter" panose="02090604020004020304" pitchFamily="18" charset="77"/>
              </a:rPr>
              <a:t>Product Association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6E041-E7B4-782A-18E3-2C39FFEA9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6804" y="1839540"/>
            <a:ext cx="2988733" cy="245797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American Typewriter" panose="02090604020004020304" pitchFamily="18" charset="77"/>
              </a:rPr>
              <a:t>If a person buys steak, then they will buy Greek yogurt with 42% support and 71% confidence.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DEB0E22-F3B6-2384-98DD-DCBA6DDCC6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9290605"/>
              </p:ext>
            </p:extLst>
          </p:nvPr>
        </p:nvGraphicFramePr>
        <p:xfrm>
          <a:off x="855133" y="1455473"/>
          <a:ext cx="6638396" cy="41161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loud Callout 4">
            <a:extLst>
              <a:ext uri="{FF2B5EF4-FFF2-40B4-BE49-F238E27FC236}">
                <a16:creationId xmlns:a16="http://schemas.microsoft.com/office/drawing/2014/main" id="{F29F1954-3C76-9CD4-6008-75B48FB0A160}"/>
              </a:ext>
            </a:extLst>
          </p:cNvPr>
          <p:cNvSpPr/>
          <p:nvPr/>
        </p:nvSpPr>
        <p:spPr>
          <a:xfrm rot="1199647">
            <a:off x="7468111" y="1116458"/>
            <a:ext cx="3911108" cy="3904144"/>
          </a:xfrm>
          <a:prstGeom prst="cloudCallout">
            <a:avLst>
              <a:gd name="adj1" fmla="val -38915"/>
              <a:gd name="adj2" fmla="val 92630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015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CD24B-DC8B-E113-7555-A498C2017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American Typewriter" panose="02090604020004020304" pitchFamily="18" charset="77"/>
              </a:rPr>
              <a:t>Cluster Analysis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6C787F0-D596-7B4E-E984-9CBFA5115F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745653"/>
              </p:ext>
            </p:extLst>
          </p:nvPr>
        </p:nvGraphicFramePr>
        <p:xfrm>
          <a:off x="3333751" y="1453622"/>
          <a:ext cx="8439150" cy="431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A7365654-2A10-2B52-4105-D770E2F88F44}"/>
              </a:ext>
            </a:extLst>
          </p:cNvPr>
          <p:cNvSpPr/>
          <p:nvPr/>
        </p:nvSpPr>
        <p:spPr>
          <a:xfrm rot="5400000">
            <a:off x="-304536" y="2789503"/>
            <a:ext cx="3942819" cy="2495550"/>
          </a:xfrm>
          <a:prstGeom prst="wedgeRoundRectCallout">
            <a:avLst>
              <a:gd name="adj1" fmla="val 24691"/>
              <a:gd name="adj2" fmla="val -71173"/>
              <a:gd name="adj3" fmla="val 16667"/>
            </a:avLst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89488-A642-A1BF-D294-E8561898166F}"/>
              </a:ext>
            </a:extLst>
          </p:cNvPr>
          <p:cNvSpPr txBox="1"/>
          <p:nvPr/>
        </p:nvSpPr>
        <p:spPr>
          <a:xfrm>
            <a:off x="523873" y="2355302"/>
            <a:ext cx="2286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American Typewriter" panose="02090604020004020304" pitchFamily="18" charset="77"/>
              </a:rPr>
              <a:t>The data shows 3 clusters of Customers when using their income and amount spent. Customers with lower income spent less money and will be the group to receive coupons to spend at Liberty Store.</a:t>
            </a:r>
          </a:p>
        </p:txBody>
      </p:sp>
    </p:spTree>
    <p:extLst>
      <p:ext uri="{BB962C8B-B14F-4D97-AF65-F5344CB8AC3E}">
        <p14:creationId xmlns:p14="http://schemas.microsoft.com/office/powerpoint/2010/main" val="3384651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B9FE5-E7F4-E71C-741C-BDD3A5CA4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accent2"/>
                </a:solidFill>
                <a:latin typeface="American Typewriter" panose="02090604020004020304" pitchFamily="18" charset="77"/>
              </a:rPr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A9A8C-6B44-CA45-F7D8-79FBE9A85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The dashboard displays current prices of products, revenue per product last month, Revenue per month last year, Revenue for protein sales last year</a:t>
            </a:r>
          </a:p>
          <a:p>
            <a:r>
              <a:rPr lang="en-US" sz="2400" dirty="0">
                <a:solidFill>
                  <a:schemeClr val="accent2"/>
                </a:solidFill>
                <a:latin typeface="American Typewriter" panose="02090604020004020304" pitchFamily="18" charset="77"/>
              </a:rPr>
              <a:t>The decision tree shows that based on customers data, the customer would not be approved to build near the Liberty Store.</a:t>
            </a:r>
          </a:p>
          <a:p>
            <a:r>
              <a:rPr lang="en-US" sz="2400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Sales for year 13 are 96% accurate, according to data collected from year 1-12.</a:t>
            </a:r>
          </a:p>
          <a:p>
            <a:r>
              <a:rPr lang="en-US" sz="2400" dirty="0">
                <a:solidFill>
                  <a:schemeClr val="accent2"/>
                </a:solidFill>
                <a:latin typeface="American Typewriter" panose="02090604020004020304" pitchFamily="18" charset="77"/>
              </a:rPr>
              <a:t>According to product association data, a customer who buys steak will buy Greek yogurt with 71% confidence.</a:t>
            </a:r>
          </a:p>
          <a:p>
            <a:r>
              <a:rPr lang="en-US" sz="2400" dirty="0">
                <a:solidFill>
                  <a:schemeClr val="accent6"/>
                </a:solidFill>
                <a:latin typeface="American Typewriter" panose="02090604020004020304" pitchFamily="18" charset="77"/>
              </a:rPr>
              <a:t>Customers with lower income spent less money and will be the group to receive coupons to spend at Liberty Store.</a:t>
            </a:r>
          </a:p>
          <a:p>
            <a:endParaRPr lang="en-US" sz="2400" dirty="0">
              <a:latin typeface="American Typewriter" panose="02090604020004020304" pitchFamily="18" charset="77"/>
            </a:endParaRPr>
          </a:p>
          <a:p>
            <a:endParaRPr lang="en-US" sz="240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84117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7256</TotalTime>
  <Words>362</Words>
  <Application>Microsoft Macintosh PowerPoint</Application>
  <PresentationFormat>Widescreen</PresentationFormat>
  <Paragraphs>49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American Typewriter</vt:lpstr>
      <vt:lpstr>Arial</vt:lpstr>
      <vt:lpstr>Calibri</vt:lpstr>
      <vt:lpstr>Calibri Light</vt:lpstr>
      <vt:lpstr>Office Theme</vt:lpstr>
      <vt:lpstr>Liberty Store Findings</vt:lpstr>
      <vt:lpstr>Agenda</vt:lpstr>
      <vt:lpstr>Dashboard</vt:lpstr>
      <vt:lpstr>Decision Tree</vt:lpstr>
      <vt:lpstr>Regression Analysis</vt:lpstr>
      <vt:lpstr>Product Association</vt:lpstr>
      <vt:lpstr>Cluster Analysis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Liberty Store</dc:title>
  <dc:creator>SHANICE-CIRO-12226112</dc:creator>
  <cp:lastModifiedBy>SHANICE-CIRO-12226112</cp:lastModifiedBy>
  <cp:revision>14</cp:revision>
  <dcterms:created xsi:type="dcterms:W3CDTF">2022-08-10T23:11:05Z</dcterms:created>
  <dcterms:modified xsi:type="dcterms:W3CDTF">2022-08-16T00:07:09Z</dcterms:modified>
</cp:coreProperties>
</file>

<file path=docProps/thumbnail.jpeg>
</file>